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20.png" ContentType="image/png"/>
  <Override PartName="/ppt/media/image21.jpeg" ContentType="image/jpeg"/>
  <Override PartName="/ppt/media/image22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5A80E4AD-8A3C-4012-85E4-2A8F4B7F25B3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23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38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7CEEB49-6BC0-42E4-A4E1-1875BD7EDB1A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21.jpeg"/><Relationship Id="rId2" Type="http://schemas.openxmlformats.org/officeDocument/2006/relationships/image" Target="../media/image22.jpeg"/><Relationship Id="rId3" Type="http://schemas.openxmlformats.org/officeDocument/2006/relationships/slideLayout" Target="../slideLayouts/slideLayout3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866520" y="1447920"/>
            <a:ext cx="6620400" cy="272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866520" y="4312440"/>
            <a:ext cx="6620400" cy="213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 rot="5400000">
            <a:off x="7475040" y="1489320"/>
            <a:ext cx="990000" cy="90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30E38E6-8207-44BA-914D-8049346961F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8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2F1A0C8-2EF6-4CCF-B49B-87F97941804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9" name="Shape 117" descr=""/>
          <p:cNvPicPr/>
          <p:nvPr/>
        </p:nvPicPr>
        <p:blipFill>
          <a:blip r:embed="rId1"/>
          <a:stretch/>
        </p:blipFill>
        <p:spPr>
          <a:xfrm>
            <a:off x="4703040" y="1581120"/>
            <a:ext cx="4067640" cy="4046400"/>
          </a:xfrm>
          <a:prstGeom prst="rect">
            <a:avLst/>
          </a:prstGeom>
          <a:ln w="28440">
            <a:noFill/>
          </a:ln>
        </p:spPr>
      </p:pic>
      <p:sp>
        <p:nvSpPr>
          <p:cNvPr id="220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21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812000" y="5758200"/>
            <a:ext cx="958680" cy="989280"/>
          </a:xfrm>
          <a:prstGeom prst="rect">
            <a:avLst/>
          </a:prstGeom>
          <a:ln w="9360">
            <a:noFill/>
          </a:ln>
        </p:spPr>
      </p:pic>
      <p:pic>
        <p:nvPicPr>
          <p:cNvPr id="222" name="Grafik 7" descr=""/>
          <p:cNvPicPr/>
          <p:nvPr/>
        </p:nvPicPr>
        <p:blipFill>
          <a:blip r:embed="rId3"/>
          <a:stretch/>
        </p:blipFill>
        <p:spPr>
          <a:xfrm>
            <a:off x="372600" y="1581120"/>
            <a:ext cx="4067640" cy="404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Ergebnisse der Schätzung einer SVM (MAPE je Warengruppe und Warengruppenumsätze</a:t>
            </a:r>
            <a:br/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für den 01.06.2019)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E3B1370-7545-4971-A793-1CA6642AB294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25" name="Grafik 2" descr="How to Interpret Regression Analysis Results: P-values and Coefficients - Mozilla Firefox"/>
          <p:cNvPicPr/>
          <p:nvPr/>
        </p:nvPicPr>
        <p:blipFill>
          <a:blip r:embed="rId1"/>
          <a:srcRect l="32405" t="14815" r="17540" b="45870"/>
          <a:stretch/>
        </p:blipFill>
        <p:spPr>
          <a:xfrm>
            <a:off x="0" y="4361040"/>
            <a:ext cx="4576320" cy="22590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1D3E80E8-9C77-4774-ADF0-F6C0D3020DA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27" name="Shape 130" descr="input_parameters.jpg"/>
          <p:cNvPicPr/>
          <p:nvPr/>
        </p:nvPicPr>
        <p:blipFill>
          <a:blip r:embed="rId1"/>
          <a:stretch/>
        </p:blipFill>
        <p:spPr>
          <a:xfrm>
            <a:off x="-76320" y="0"/>
            <a:ext cx="4941000" cy="6857280"/>
          </a:xfrm>
          <a:prstGeom prst="rect">
            <a:avLst/>
          </a:prstGeom>
          <a:ln>
            <a:noFill/>
          </a:ln>
        </p:spPr>
      </p:pic>
      <p:pic>
        <p:nvPicPr>
          <p:cNvPr id="228" name="Shape 131" descr="Real_Predicted_urban_area2011.jpg"/>
          <p:cNvPicPr/>
          <p:nvPr/>
        </p:nvPicPr>
        <p:blipFill>
          <a:blip r:embed="rId2"/>
          <a:stretch/>
        </p:blipFill>
        <p:spPr>
          <a:xfrm>
            <a:off x="4657680" y="0"/>
            <a:ext cx="4941000" cy="68572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Conclusion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2B58570-0D0A-4FC4-8464-F6AAEF3A6FB5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 in the Puget Sound region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Concentration within already existing urban areas (legal provisions)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Proximity to the coastline increases urban development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Pressure on wetlands and green lands will increase in the future due to urbanization (will become urban or conservation/recreation areas)</a:t>
            </a:r>
            <a:endParaRPr b="0" lang="de-DE" sz="1600" spc="-1" strike="noStrike">
              <a:latin typeface="Arial"/>
            </a:endParaRPr>
          </a:p>
          <a:p>
            <a:pPr marL="285840" indent="-183600"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 marL="285840" indent="-183600"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Model performance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Ability to detect a trend in urbanization processes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Need for longer time periods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Including parameters of legal provisions</a:t>
            </a:r>
            <a:endParaRPr b="0" lang="de-DE" sz="1600" spc="-1" strike="noStrike">
              <a:latin typeface="Arial"/>
            </a:endParaRPr>
          </a:p>
          <a:p>
            <a:pPr marL="285840" indent="-28512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Could be used to give a first impression to set up further research related to anthropogenic environmental pollution or exposure and risk assessments of people and assets in the Puget Sound region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CustomShape 1"/>
          <p:cNvSpPr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33" name="CustomShape 2"/>
          <p:cNvSpPr/>
          <p:nvPr/>
        </p:nvSpPr>
        <p:spPr>
          <a:xfrm>
            <a:off x="7766280" y="295560"/>
            <a:ext cx="628200" cy="76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9D4F2CF-3F88-4B62-8D97-EFEFBC73327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4" name="CustomShape 3"/>
          <p:cNvSpPr/>
          <p:nvPr/>
        </p:nvSpPr>
        <p:spPr>
          <a:xfrm>
            <a:off x="541440" y="217944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35" name="CustomShape 4"/>
          <p:cNvSpPr/>
          <p:nvPr/>
        </p:nvSpPr>
        <p:spPr>
          <a:xfrm>
            <a:off x="866520" y="4777560"/>
            <a:ext cx="662040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93ACBD8-D85E-4A39-BFA9-FA61C825138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D9172C8-CDC6-4A38-A97E-5F04E9699C6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9DB75B2-BECC-41B7-853F-AE08FBB1E0E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3200" cy="5114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367920" y="6565680"/>
            <a:ext cx="43837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244440" y="576000"/>
            <a:ext cx="7963560" cy="5115240"/>
          </a:xfrm>
          <a:prstGeom prst="rect">
            <a:avLst/>
          </a:prstGeom>
          <a:ln>
            <a:noFill/>
          </a:ln>
        </p:spPr>
      </p:pic>
      <p:pic>
        <p:nvPicPr>
          <p:cNvPr id="198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8136000" y="374400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141D816-4386-43F9-B750-45A7C347FA5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1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7D80782-4BAA-4D31-9940-50706A8C9DE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4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05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9C3A99B-EE37-407F-8241-C7757E3DD99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8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8320" cy="1523520"/>
          </a:xfrm>
          <a:prstGeom prst="rect">
            <a:avLst/>
          </a:prstGeom>
          <a:ln>
            <a:noFill/>
          </a:ln>
        </p:spPr>
      </p:pic>
      <p:pic>
        <p:nvPicPr>
          <p:cNvPr id="209" name="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3200" cy="51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1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7C76935-DD09-4DB4-92D3-B47D16DA776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2" name="Shape 117" descr=""/>
          <p:cNvPicPr/>
          <p:nvPr/>
        </p:nvPicPr>
        <p:blipFill>
          <a:blip r:embed="rId1"/>
          <a:stretch/>
        </p:blipFill>
        <p:spPr>
          <a:xfrm>
            <a:off x="4703040" y="1559880"/>
            <a:ext cx="4067640" cy="4067640"/>
          </a:xfrm>
          <a:prstGeom prst="rect">
            <a:avLst/>
          </a:prstGeom>
          <a:ln w="28440">
            <a:noFill/>
          </a:ln>
        </p:spPr>
      </p:pic>
      <p:pic>
        <p:nvPicPr>
          <p:cNvPr id="213" name="Grafik 3" descr="Ein Bild, das rot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372600" y="1559880"/>
            <a:ext cx="4067640" cy="4067640"/>
          </a:xfrm>
          <a:prstGeom prst="rect">
            <a:avLst/>
          </a:prstGeom>
          <a:ln>
            <a:noFill/>
          </a:ln>
        </p:spPr>
      </p:pic>
      <p:sp>
        <p:nvSpPr>
          <p:cNvPr id="214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5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000" y="5758200"/>
            <a:ext cx="958680" cy="989280"/>
          </a:xfrm>
          <a:prstGeom prst="rect">
            <a:avLst/>
          </a:prstGeom>
          <a:ln w="9360">
            <a:noFill/>
          </a:ln>
        </p:spPr>
      </p:pic>
      <p:pic>
        <p:nvPicPr>
          <p:cNvPr id="216" name="" descr=""/>
          <p:cNvPicPr/>
          <p:nvPr/>
        </p:nvPicPr>
        <p:blipFill>
          <a:blip r:embed="rId4"/>
          <a:stretch/>
        </p:blipFill>
        <p:spPr>
          <a:xfrm>
            <a:off x="1612440" y="4104000"/>
            <a:ext cx="6019200" cy="3866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</TotalTime>
  <Application>LibreOffice/6.3.3.2$Windows_X86_64 LibreOffice_project/a64200df03143b798afd1ec74a12ab50359878ed</Application>
  <Words>291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2020-01-28T12:41:40Z</dcterms:modified>
  <cp:revision>18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